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3"/>
    <p:sldId id="288" r:id="rId4"/>
    <p:sldId id="285" r:id="rId5"/>
    <p:sldId id="311" r:id="rId6"/>
    <p:sldId id="267" r:id="rId7"/>
    <p:sldId id="294" r:id="rId8"/>
    <p:sldId id="323" r:id="rId9"/>
    <p:sldId id="268" r:id="rId10"/>
    <p:sldId id="300" r:id="rId11"/>
    <p:sldId id="325" r:id="rId12"/>
    <p:sldId id="282" r:id="rId13"/>
    <p:sldId id="328" r:id="rId14"/>
    <p:sldId id="326" r:id="rId15"/>
    <p:sldId id="324" r:id="rId16"/>
    <p:sldId id="331" r:id="rId17"/>
    <p:sldId id="332" r:id="rId18"/>
    <p:sldId id="329" r:id="rId19"/>
    <p:sldId id="333" r:id="rId20"/>
    <p:sldId id="330" r:id="rId21"/>
    <p:sldId id="271" r:id="rId22"/>
  </p:sldIdLst>
  <p:sldSz cx="12192000" cy="6858000"/>
  <p:notesSz cx="6858000" cy="9144000"/>
  <p:embeddedFontLst>
    <p:embeddedFont>
      <p:font typeface="微软雅黑 Light" panose="020B0502040204020203" charset="-122"/>
      <p:regular r:id="rId26"/>
    </p:embeddedFont>
    <p:embeddedFont>
      <p:font typeface="微软雅黑" panose="020B0503020204020204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016"/>
    <a:srgbClr val="531C22"/>
    <a:srgbClr val="3B3D41"/>
    <a:srgbClr val="222327"/>
    <a:srgbClr val="FFFFFF"/>
    <a:srgbClr val="D70110"/>
    <a:srgbClr val="D22E3F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-160" y="-104"/>
      </p:cViewPr>
      <p:guideLst>
        <p:guide orient="horz" pos="2154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50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/>
          <a:stretch>
            <a:fillRect/>
          </a:stretch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5555"/>
          <a:stretch>
            <a:fillRect/>
          </a:stretch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917FE6-7AE6-434D-99D3-486EFBFC5A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 8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 8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 8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AB16E67-5434-44FA-98D3-DE3015CBAA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 8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 8"/>
              <a:ea typeface="微软雅黑 Light" panose="020B0502040204020203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6" Type="http://schemas.openxmlformats.org/officeDocument/2006/relationships/tags" Target="../tags/tag46.xml"/><Relationship Id="rId5" Type="http://schemas.openxmlformats.org/officeDocument/2006/relationships/image" Target="../media/image22.png"/><Relationship Id="rId4" Type="http://schemas.openxmlformats.org/officeDocument/2006/relationships/tags" Target="../tags/tag45.xml"/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tags" Target="../tags/tag4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tags" Target="../tags/tag49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tags" Target="../tags/tag3.xml"/><Relationship Id="rId47" Type="http://schemas.openxmlformats.org/officeDocument/2006/relationships/slideLayout" Target="../slideLayouts/slideLayout1.xml"/><Relationship Id="rId46" Type="http://schemas.openxmlformats.org/officeDocument/2006/relationships/tags" Target="../tags/tag39.xml"/><Relationship Id="rId45" Type="http://schemas.openxmlformats.org/officeDocument/2006/relationships/tags" Target="../tags/tag38.xml"/><Relationship Id="rId44" Type="http://schemas.openxmlformats.org/officeDocument/2006/relationships/image" Target="../media/image13.png"/><Relationship Id="rId43" Type="http://schemas.openxmlformats.org/officeDocument/2006/relationships/tags" Target="../tags/tag37.xml"/><Relationship Id="rId42" Type="http://schemas.openxmlformats.org/officeDocument/2006/relationships/tags" Target="../tags/tag36.xml"/><Relationship Id="rId41" Type="http://schemas.openxmlformats.org/officeDocument/2006/relationships/tags" Target="../tags/tag35.xml"/><Relationship Id="rId40" Type="http://schemas.openxmlformats.org/officeDocument/2006/relationships/tags" Target="../tags/tag34.xml"/><Relationship Id="rId4" Type="http://schemas.openxmlformats.org/officeDocument/2006/relationships/tags" Target="../tags/tag2.xml"/><Relationship Id="rId39" Type="http://schemas.openxmlformats.org/officeDocument/2006/relationships/tags" Target="../tags/tag33.xml"/><Relationship Id="rId38" Type="http://schemas.openxmlformats.org/officeDocument/2006/relationships/tags" Target="../tags/tag32.xml"/><Relationship Id="rId37" Type="http://schemas.openxmlformats.org/officeDocument/2006/relationships/tags" Target="../tags/tag31.xml"/><Relationship Id="rId36" Type="http://schemas.openxmlformats.org/officeDocument/2006/relationships/tags" Target="../tags/tag30.xml"/><Relationship Id="rId35" Type="http://schemas.openxmlformats.org/officeDocument/2006/relationships/tags" Target="../tags/tag29.xml"/><Relationship Id="rId34" Type="http://schemas.openxmlformats.org/officeDocument/2006/relationships/tags" Target="../tags/tag28.xml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microsoft.com/office/2007/relationships/hdphoto" Target="../media/image8.wdp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7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microsoft.com/office/2007/relationships/hdphoto" Target="../media/image12.wdp"/><Relationship Id="rId10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tags" Target="../tags/tag4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42.xml"/><Relationship Id="rId7" Type="http://schemas.openxmlformats.org/officeDocument/2006/relationships/image" Target="../media/image22.png"/><Relationship Id="rId6" Type="http://schemas.openxmlformats.org/officeDocument/2006/relationships/tags" Target="../tags/tag4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5.png"/><Relationship Id="rId12" Type="http://schemas.openxmlformats.org/officeDocument/2006/relationships/tags" Target="../tags/tag44.xml"/><Relationship Id="rId11" Type="http://schemas.openxmlformats.org/officeDocument/2006/relationships/image" Target="../media/image24.png"/><Relationship Id="rId10" Type="http://schemas.openxmlformats.org/officeDocument/2006/relationships/tags" Target="../tags/tag43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4053" r="11999" b="8257"/>
          <a:stretch>
            <a:fillRect/>
          </a:stretch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7441964" y="1871458"/>
            <a:ext cx="1638407" cy="1638407"/>
          </a:xfrm>
          <a:prstGeom prst="ellipse">
            <a:avLst/>
          </a:prstGeom>
          <a:solidFill>
            <a:srgbClr val="B11016">
              <a:alpha val="3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9739" y="2352488"/>
            <a:ext cx="543741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accent4"/>
                </a:solidFill>
                <a:latin typeface="BetaSans Normal" pitchFamily="50" charset="0"/>
              </a:rPr>
              <a:t>达达</a:t>
            </a:r>
            <a:r>
              <a:rPr lang="zh-CN" altLang="en-US" sz="6600" dirty="0" smtClean="0">
                <a:solidFill>
                  <a:prstClr val="white"/>
                </a:solidFill>
                <a:latin typeface="BetaSans Normal" pitchFamily="50" charset="0"/>
              </a:rPr>
              <a:t>外卖</a:t>
            </a:r>
            <a:r>
              <a:rPr lang="en-US" altLang="zh-CN" sz="6600" dirty="0" smtClean="0">
                <a:solidFill>
                  <a:prstClr val="white"/>
                </a:solidFill>
                <a:latin typeface="BetaSans Normal" pitchFamily="50" charset="0"/>
              </a:rPr>
              <a:t> vue</a:t>
            </a:r>
            <a:endParaRPr lang="zh-CN" altLang="en-US" sz="4400" dirty="0">
              <a:solidFill>
                <a:prstClr val="white"/>
              </a:solidFill>
              <a:latin typeface="BetaSans Normal" pitchFamily="5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1349" y="650798"/>
            <a:ext cx="798195" cy="2719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 smtClean="0">
                <a:solidFill>
                  <a:prstClr val="white"/>
                </a:solidFill>
                <a:latin typeface="BetaSans Normal" pitchFamily="50" charset="0"/>
              </a:rPr>
              <a:t>技术分享</a:t>
            </a:r>
            <a:r>
              <a:rPr lang="en-US" altLang="zh-CN" sz="4000" dirty="0" smtClean="0">
                <a:solidFill>
                  <a:prstClr val="white"/>
                </a:solidFill>
                <a:latin typeface="BetaSans Normal" pitchFamily="50" charset="0"/>
              </a:rPr>
              <a:t>:)</a:t>
            </a:r>
            <a:endParaRPr lang="en-US" altLang="zh-CN" sz="4000" dirty="0" smtClean="0">
              <a:solidFill>
                <a:prstClr val="white"/>
              </a:solidFill>
              <a:latin typeface="BetaSans Normal" pitchFamily="5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49926" y="1967386"/>
            <a:ext cx="142248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  <a:latin typeface="BetaSans Normal" pitchFamily="50" charset="0"/>
              </a:rPr>
              <a:t>的</a:t>
            </a:r>
            <a:endParaRPr lang="zh-CN" altLang="en-US" sz="8800" b="1" dirty="0">
              <a:solidFill>
                <a:schemeClr val="bg1"/>
              </a:solidFill>
              <a:latin typeface="BetaSans Normal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9742" y="766335"/>
            <a:ext cx="2698354" cy="4758165"/>
            <a:chOff x="547867" y="766335"/>
            <a:chExt cx="2698354" cy="47581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67" y="766335"/>
              <a:ext cx="2698354" cy="475816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9"/>
            <a:stretch>
              <a:fillRect/>
            </a:stretch>
          </p:blipFill>
          <p:spPr>
            <a:xfrm>
              <a:off x="1027732" y="1610840"/>
              <a:ext cx="1738623" cy="297068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63493" y="5626656"/>
            <a:ext cx="2990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商家商品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5985" y="5626656"/>
            <a:ext cx="179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购物车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82757" y="766335"/>
            <a:ext cx="2698354" cy="4758165"/>
            <a:chOff x="3247020" y="766335"/>
            <a:chExt cx="2698354" cy="475816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020" y="766335"/>
              <a:ext cx="2698354" cy="4758165"/>
            </a:xfrm>
            <a:prstGeom prst="rect">
              <a:avLst/>
            </a:prstGeom>
          </p:spPr>
        </p:pic>
        <p:pic>
          <p:nvPicPr>
            <p:cNvPr id="1026" name="Picture 2" descr="http://static.smartisanos.cn/t2/img/os/newfeature/video-and-gif-large_7f3bc1d583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1" b="1375"/>
            <a:stretch>
              <a:fillRect/>
            </a:stretch>
          </p:blipFill>
          <p:spPr bwMode="auto">
            <a:xfrm>
              <a:off x="3716063" y="1610840"/>
              <a:ext cx="1770307" cy="3028950"/>
            </a:xfrm>
            <a:prstGeom prst="rect">
              <a:avLst/>
            </a:prstGeom>
            <a:noFill/>
          </p:spPr>
        </p:pic>
      </p:grp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2005" y="1610995"/>
            <a:ext cx="1686560" cy="3383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51885" y="1685925"/>
            <a:ext cx="1804035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B11016">
                    <a:alpha val="10000"/>
                  </a:srgbClr>
                </a:solidFill>
              </a:rPr>
              <a:t>4</a:t>
            </a:r>
            <a:endParaRPr lang="zh-CN" altLang="en-US" dirty="0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087" y="4368726"/>
            <a:ext cx="5982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一直以来遭受了太多有意的黑，无意的黑，以及不明真相的跟风黑。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63887" y="2429230"/>
            <a:ext cx="62560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核心代码</a:t>
            </a:r>
            <a:endParaRPr lang="zh-CN" altLang="en-US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33569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B11016">
                    <a:alpha val="10000"/>
                  </a:srgbClr>
                </a:solidFill>
              </a:rPr>
              <a:t>3</a:t>
            </a:r>
            <a:endParaRPr lang="zh-CN" altLang="en-US" dirty="0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4975" y="4368726"/>
            <a:ext cx="609600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近乎狂热的偏执于所有的细节，我们不是在设计一款软件，而是在打磨一件有温度的艺术品。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5" y="2403061"/>
            <a:ext cx="61912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服务器端</a:t>
            </a:r>
            <a:endParaRPr lang="zh-CN" altLang="en-US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7663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9566" y="2690154"/>
            <a:ext cx="9420225" cy="1058593"/>
            <a:chOff x="1419566" y="4018232"/>
            <a:chExt cx="9420225" cy="1058593"/>
          </a:xfrm>
        </p:grpSpPr>
        <p:sp>
          <p:nvSpPr>
            <p:cNvPr id="14" name="矩形 13"/>
            <p:cNvSpPr/>
            <p:nvPr/>
          </p:nvSpPr>
          <p:spPr>
            <a:xfrm>
              <a:off x="1419566" y="4018232"/>
              <a:ext cx="9420225" cy="1058593"/>
            </a:xfrm>
            <a:prstGeom prst="rect">
              <a:avLst/>
            </a:prstGeom>
            <a:solidFill>
              <a:srgbClr val="B11016">
                <a:alpha val="2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324186" y="4219754"/>
              <a:ext cx="777257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85000"/>
                    </a:schemeClr>
                  </a:solidFill>
                </a:rPr>
                <a:t>nodejs express core mysql</a:t>
              </a:r>
              <a:r>
                <a:rPr lang="zh-CN" altLang="en-US" sz="4000" dirty="0" smtClean="0">
                  <a:solidFill>
                    <a:schemeClr val="bg1">
                      <a:lumMod val="85000"/>
                    </a:schemeClr>
                  </a:solidFill>
                </a:rPr>
                <a:t>。</a:t>
              </a:r>
              <a:endParaRPr lang="zh-CN" altLang="en-US" sz="4000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47755" y="3810609"/>
            <a:ext cx="7277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服务器端采用技术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sym typeface="+mn-ea"/>
              </a:rPr>
              <a:t>nodejs express core mysql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2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stCxn id="15" idx="1"/>
          </p:cNvCxnSpPr>
          <p:nvPr/>
        </p:nvCxnSpPr>
        <p:spPr>
          <a:xfrm flipH="1">
            <a:off x="6314177" y="3248779"/>
            <a:ext cx="230273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274343" y="5944284"/>
            <a:ext cx="90725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static.smartisanos.cn/t2/img/os/newfeature/glass-theme-2-large_a252d0864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2" y="1171574"/>
            <a:ext cx="2509838" cy="4381501"/>
          </a:xfrm>
          <a:prstGeom prst="rect">
            <a:avLst/>
          </a:prstGeom>
          <a:noFill/>
        </p:spPr>
      </p:pic>
      <p:cxnSp>
        <p:nvCxnSpPr>
          <p:cNvPr id="30" name="直接连接符 29"/>
          <p:cNvCxnSpPr/>
          <p:nvPr/>
        </p:nvCxnSpPr>
        <p:spPr>
          <a:xfrm>
            <a:off x="3705225" y="3315384"/>
            <a:ext cx="113823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图片 103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3015" y="737235"/>
            <a:ext cx="9522460" cy="5399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4250" y="603885"/>
            <a:ext cx="10159365" cy="5698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stCxn id="15" idx="1"/>
          </p:cNvCxnSpPr>
          <p:nvPr/>
        </p:nvCxnSpPr>
        <p:spPr>
          <a:xfrm flipH="1">
            <a:off x="6314177" y="3248779"/>
            <a:ext cx="230273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274343" y="5944284"/>
            <a:ext cx="90725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static.smartisanos.cn/t2/img/os/newfeature/glass-theme-2-large_a252d0864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2" y="1171574"/>
            <a:ext cx="2509838" cy="4381501"/>
          </a:xfrm>
          <a:prstGeom prst="rect">
            <a:avLst/>
          </a:prstGeom>
          <a:noFill/>
        </p:spPr>
      </p:pic>
      <p:cxnSp>
        <p:nvCxnSpPr>
          <p:cNvPr id="30" name="直接连接符 29"/>
          <p:cNvCxnSpPr/>
          <p:nvPr/>
        </p:nvCxnSpPr>
        <p:spPr>
          <a:xfrm>
            <a:off x="3705225" y="3315384"/>
            <a:ext cx="113823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3105" y="989330"/>
            <a:ext cx="10431780" cy="5262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B11016">
                    <a:alpha val="10000"/>
                  </a:srgbClr>
                </a:solidFill>
              </a:rPr>
              <a:t>4</a:t>
            </a:r>
            <a:endParaRPr lang="zh-CN" altLang="en-US" dirty="0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0087" y="4368726"/>
            <a:ext cx="5982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一直以来遭受了太多有意的黑，无意的黑，以及不明真相的跟风黑。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63887" y="2429230"/>
            <a:ext cx="62560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核心代码</a:t>
            </a:r>
            <a:endParaRPr lang="zh-CN" altLang="en-US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333569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B11016">
                    <a:alpha val="10000"/>
                  </a:srgbClr>
                </a:solidFill>
              </a:rPr>
              <a:t>1</a:t>
            </a:r>
            <a:endParaRPr lang="zh-CN" altLang="en-US" dirty="0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1485" y="4378886"/>
            <a:ext cx="60388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</a:rPr>
              <a:t>宜春学院软件工程专业最靓的仔，深耕技术挖掘潜力，生命不息，折腾不止的</a:t>
            </a:r>
            <a:r>
              <a:rPr lang="en-US" altLang="zh-CN" sz="2400" dirty="0">
                <a:solidFill>
                  <a:schemeClr val="bg1"/>
                </a:solidFill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</a:rPr>
              <a:t>辉哥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2403061"/>
            <a:ext cx="61912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我是谁呢</a:t>
            </a:r>
            <a:r>
              <a:rPr lang="en-US" altLang="zh-CN" sz="9600" b="1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altLang="zh-CN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7663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125" y="941070"/>
            <a:ext cx="6096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prstClr val="white"/>
                </a:solidFill>
                <a:latin typeface="方正细等线简体" panose="02010601030101010101" pitchFamily="2" charset="-122"/>
                <a:ea typeface="方正细等线简体" panose="02010601030101010101" pitchFamily="2" charset="-122"/>
              </a:rPr>
              <a:t>谢谢大家听我的分享，有机会再见</a:t>
            </a:r>
            <a:endParaRPr lang="zh-CN" altLang="en-US" sz="4000" dirty="0">
              <a:solidFill>
                <a:prstClr val="white"/>
              </a:solidFill>
              <a:latin typeface="方正细等线简体" panose="02010601030101010101" pitchFamily="2" charset="-122"/>
              <a:ea typeface="方正细等线简体" panose="02010601030101010101" pitchFamily="2" charset="-122"/>
            </a:endParaRPr>
          </a:p>
        </p:txBody>
      </p:sp>
      <p:pic>
        <p:nvPicPr>
          <p:cNvPr id="9" name="Picture 4" descr="http://static.smartisanos.cn/buy/asset/img/home/loop-image-0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3663">
            <a:off x="884976" y="748022"/>
            <a:ext cx="3810000" cy="6600825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7728024" y="3133733"/>
            <a:ext cx="3235251" cy="819754"/>
          </a:xfrm>
          <a:prstGeom prst="rect">
            <a:avLst/>
          </a:prstGeom>
          <a:noFill/>
          <a:ln w="19050">
            <a:solidFill>
              <a:srgbClr val="B11016">
                <a:alpha val="34000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rgbClr val="B1101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2805154" y="2084776"/>
            <a:ext cx="6582118" cy="2213060"/>
            <a:chOff x="3002157" y="1382466"/>
            <a:chExt cx="6582118" cy="2213060"/>
          </a:xfrm>
        </p:grpSpPr>
        <p:grpSp>
          <p:nvGrpSpPr>
            <p:cNvPr id="58" name="组合 57"/>
            <p:cNvGrpSpPr/>
            <p:nvPr/>
          </p:nvGrpSpPr>
          <p:grpSpPr>
            <a:xfrm>
              <a:off x="5635953" y="1382466"/>
              <a:ext cx="1322449" cy="2213060"/>
              <a:chOff x="6159232" y="2308691"/>
              <a:chExt cx="1322449" cy="2213060"/>
            </a:xfrm>
          </p:grpSpPr>
          <p:pic>
            <p:nvPicPr>
              <p:cNvPr id="6" name="图片 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232" y="2308691"/>
                <a:ext cx="1322449" cy="1296000"/>
              </a:xfrm>
              <a:prstGeom prst="rect">
                <a:avLst/>
              </a:prstGeom>
            </p:spPr>
          </p:pic>
          <p:sp>
            <p:nvSpPr>
              <p:cNvPr id="51" name="矩形 50"/>
              <p:cNvSpPr/>
              <p:nvPr>
                <p:custDataLst>
                  <p:tags r:id="rId4"/>
                </p:custDataLst>
              </p:nvPr>
            </p:nvSpPr>
            <p:spPr>
              <a:xfrm>
                <a:off x="6299758" y="3691806"/>
                <a:ext cx="1041400" cy="829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辉姐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0002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开发总监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8294506" y="1382466"/>
              <a:ext cx="1289769" cy="2213060"/>
              <a:chOff x="9160181" y="2318852"/>
              <a:chExt cx="1289769" cy="2213060"/>
            </a:xfrm>
          </p:grpSpPr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0181" y="2318852"/>
                <a:ext cx="1289769" cy="1296000"/>
              </a:xfrm>
              <a:prstGeom prst="rect">
                <a:avLst/>
              </a:prstGeom>
            </p:spPr>
          </p:pic>
          <p:sp>
            <p:nvSpPr>
              <p:cNvPr id="52" name="矩形 51"/>
              <p:cNvSpPr/>
              <p:nvPr>
                <p:custDataLst>
                  <p:tags r:id="rId8"/>
                </p:custDataLst>
              </p:nvPr>
            </p:nvSpPr>
            <p:spPr>
              <a:xfrm>
                <a:off x="9211025" y="3701967"/>
                <a:ext cx="1188085" cy="829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辉妹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0010</a:t>
                </a:r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UI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设计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总监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002157" y="1382466"/>
              <a:ext cx="1296000" cy="2210800"/>
              <a:chOff x="2701654" y="3993836"/>
              <a:chExt cx="1296000" cy="2210800"/>
            </a:xfrm>
          </p:grpSpPr>
          <p:pic>
            <p:nvPicPr>
              <p:cNvPr id="7" name="图片 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3" r="32480" b="43483"/>
              <a:stretch>
                <a:fillRect/>
              </a:stretch>
            </p:blipFill>
            <p:spPr>
              <a:xfrm>
                <a:off x="2701654" y="3993836"/>
                <a:ext cx="1296000" cy="1296000"/>
              </a:xfrm>
              <a:custGeom>
                <a:avLst/>
                <a:gdLst>
                  <a:gd name="connsiteX0" fmla="*/ 1191490 w 2382980"/>
                  <a:gd name="connsiteY0" fmla="*/ 0 h 2382980"/>
                  <a:gd name="connsiteX1" fmla="*/ 2382980 w 2382980"/>
                  <a:gd name="connsiteY1" fmla="*/ 1191490 h 2382980"/>
                  <a:gd name="connsiteX2" fmla="*/ 1191490 w 2382980"/>
                  <a:gd name="connsiteY2" fmla="*/ 2382980 h 2382980"/>
                  <a:gd name="connsiteX3" fmla="*/ 0 w 2382980"/>
                  <a:gd name="connsiteY3" fmla="*/ 1191490 h 2382980"/>
                  <a:gd name="connsiteX4" fmla="*/ 1191490 w 2382980"/>
                  <a:gd name="connsiteY4" fmla="*/ 0 h 23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80" h="2382980">
                    <a:moveTo>
                      <a:pt x="1191490" y="0"/>
                    </a:moveTo>
                    <a:cubicBezTo>
                      <a:pt x="1849532" y="0"/>
                      <a:pt x="2382980" y="533448"/>
                      <a:pt x="2382980" y="1191490"/>
                    </a:cubicBezTo>
                    <a:cubicBezTo>
                      <a:pt x="2382980" y="1849532"/>
                      <a:pt x="1849532" y="2382980"/>
                      <a:pt x="1191490" y="2382980"/>
                    </a:cubicBezTo>
                    <a:cubicBezTo>
                      <a:pt x="533448" y="2382980"/>
                      <a:pt x="0" y="1849532"/>
                      <a:pt x="0" y="1191490"/>
                    </a:cubicBezTo>
                    <a:cubicBezTo>
                      <a:pt x="0" y="533448"/>
                      <a:pt x="533448" y="0"/>
                      <a:pt x="1191490" y="0"/>
                    </a:cubicBezTo>
                    <a:close/>
                  </a:path>
                </a:pathLst>
              </a:custGeom>
            </p:spPr>
          </p:pic>
          <p:sp>
            <p:nvSpPr>
              <p:cNvPr id="56" name="矩形 55"/>
              <p:cNvSpPr/>
              <p:nvPr>
                <p:custDataLst>
                  <p:tags r:id="rId12"/>
                </p:custDataLst>
              </p:nvPr>
            </p:nvSpPr>
            <p:spPr>
              <a:xfrm>
                <a:off x="2989022" y="5374691"/>
                <a:ext cx="721264" cy="829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辉哥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0001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  <a:p>
                <a:pPr algn="ctr"/>
                <a:r>
                  <a:rPr lang="zh-CN" altLang="en-US" sz="160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产品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总监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</p:grpSp>
      <p:sp>
        <p:nvSpPr>
          <p:cNvPr id="63" name="矩形 62"/>
          <p:cNvSpPr/>
          <p:nvPr>
            <p:custDataLst>
              <p:tags r:id="rId13"/>
            </p:custDataLst>
          </p:nvPr>
        </p:nvSpPr>
        <p:spPr>
          <a:xfrm>
            <a:off x="193675" y="0"/>
            <a:ext cx="9852025" cy="1333500"/>
          </a:xfrm>
          <a:prstGeom prst="rect">
            <a:avLst/>
          </a:prstGeom>
          <a:solidFill>
            <a:schemeClr val="tx1">
              <a:alpha val="705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87010" y="454088"/>
            <a:ext cx="2210923" cy="589621"/>
            <a:chOff x="387010" y="454088"/>
            <a:chExt cx="2210923" cy="589621"/>
          </a:xfrm>
        </p:grpSpPr>
        <p:grpSp>
          <p:nvGrpSpPr>
            <p:cNvPr id="18" name="组合 17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1" name="组合 20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33" name="直接连接符 32"/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>
                  <p:custDataLst>
                    <p:tags r:id="rId17"/>
                  </p:custDataLst>
                </p:nvPr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>
                  <p:custDataLst>
                    <p:tags r:id="rId18"/>
                  </p:custDataLst>
                </p:nvPr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>
                  <p:custDataLst>
                    <p:tags r:id="rId19"/>
                  </p:custDataLst>
                </p:nvPr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>
                  <p:custDataLst>
                    <p:tags r:id="rId20"/>
                  </p:custDataLst>
                </p:nvPr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>
                  <p:custDataLst>
                    <p:tags r:id="rId21"/>
                  </p:custDataLst>
                </p:nvPr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>
                  <p:custDataLst>
                    <p:tags r:id="rId22"/>
                  </p:custDataLst>
                </p:nvPr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>
                  <p:custDataLst>
                    <p:tags r:id="rId23"/>
                  </p:custDataLst>
                </p:nvPr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>
                  <p:custDataLst>
                    <p:tags r:id="rId24"/>
                  </p:custDataLst>
                </p:nvPr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>
                  <p:custDataLst>
                    <p:tags r:id="rId27"/>
                  </p:custDataLst>
                </p:nvPr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>
                  <p:custDataLst>
                    <p:tags r:id="rId30"/>
                  </p:custDataLst>
                </p:nvPr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>
                  <p:custDataLst>
                    <p:tags r:id="rId31"/>
                  </p:custDataLst>
                </p:nvPr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12" name="椭圆 11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椭圆 18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" name="椭圆 19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椭圆 52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4" name="直接连接符 53"/>
            <p:cNvCxnSpPr/>
            <p:nvPr>
              <p:custDataLst>
                <p:tags r:id="rId42"/>
              </p:custDataLst>
            </p:nvPr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>
              <p:custDataLst>
                <p:tags r:id="rId43"/>
              </p:custDataLst>
            </p:nvPr>
          </p:nvSpPr>
          <p:spPr>
            <a:xfrm>
              <a:off x="1272053" y="547871"/>
              <a:ext cx="1325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我们的团队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charset="0"/>
                <a:ea typeface="微软雅黑 Light" panose="020B0502040204020203" charset="-122"/>
                <a:cs typeface="Segoe UI" panose="020B0502040204020203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909570" y="2084705"/>
            <a:ext cx="1193165" cy="1193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5567045" y="2084705"/>
            <a:ext cx="1193165" cy="1193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8166735" y="2084705"/>
            <a:ext cx="1193165" cy="1193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stCxn id="15" idx="1"/>
          </p:cNvCxnSpPr>
          <p:nvPr/>
        </p:nvCxnSpPr>
        <p:spPr>
          <a:xfrm flipH="1">
            <a:off x="6314177" y="3248779"/>
            <a:ext cx="2302731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5" idx="3"/>
          </p:cNvCxnSpPr>
          <p:nvPr/>
        </p:nvCxnSpPr>
        <p:spPr>
          <a:xfrm>
            <a:off x="3773123" y="824279"/>
            <a:ext cx="1562099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4213590" y="67900"/>
            <a:ext cx="3764820" cy="67222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275" y="501818"/>
            <a:ext cx="309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组件化、模块化、工程化的开发模式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305551" y="863084"/>
            <a:ext cx="1762124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67675" y="678418"/>
            <a:ext cx="3686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 ES6+eslint 的开发方式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6908" y="2926318"/>
            <a:ext cx="36861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 smtClean="0">
                <a:solidFill>
                  <a:schemeClr val="bg1"/>
                </a:solidFill>
              </a:rPr>
              <a:t>better-scroll/vue-scroller 实现页面滑动效</a:t>
            </a:r>
            <a:r>
              <a:rPr lang="zh-CN" dirty="0" smtClean="0">
                <a:solidFill>
                  <a:schemeClr val="bg1"/>
                </a:solidFill>
              </a:rPr>
              <a:t>果</a:t>
            </a:r>
            <a:endParaRPr lang="zh-CN" dirty="0" smtClean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274343" y="5944284"/>
            <a:ext cx="90725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717388" y="6378743"/>
            <a:ext cx="30968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vuex 管理应用组件状态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3" name="Picture 2" descr="http://static.smartisanos.cn/t2/img/os/newfeature/glass-theme-2-large_a252d086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2" y="1171574"/>
            <a:ext cx="2509838" cy="4381501"/>
          </a:xfrm>
          <a:prstGeom prst="rect">
            <a:avLst/>
          </a:prstGeom>
          <a:noFill/>
        </p:spPr>
      </p:pic>
      <p:cxnSp>
        <p:nvCxnSpPr>
          <p:cNvPr id="27" name="直接连接符 26"/>
          <p:cNvCxnSpPr>
            <a:stCxn id="17" idx="1"/>
          </p:cNvCxnSpPr>
          <p:nvPr/>
        </p:nvCxnSpPr>
        <p:spPr>
          <a:xfrm flipH="1">
            <a:off x="6096000" y="6562774"/>
            <a:ext cx="2621388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76275" y="5482619"/>
            <a:ext cx="3686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mockjs 模拟后台数据接口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705225" y="3315384"/>
            <a:ext cx="1138237" cy="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76275" y="3130718"/>
            <a:ext cx="309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 smtClean="0">
                <a:solidFill>
                  <a:schemeClr val="bg1"/>
                </a:solidFill>
              </a:rPr>
              <a:t>vue-cli 脚手架初始化 Vue.js 项目</a:t>
            </a:r>
            <a:endParaRPr dirty="0" smtClean="0">
              <a:solidFill>
                <a:schemeClr val="bg1"/>
              </a:solidFill>
            </a:endParaRPr>
          </a:p>
        </p:txBody>
      </p:sp>
      <p:cxnSp>
        <p:nvCxnSpPr>
          <p:cNvPr id="1038" name="直接连接符 1037"/>
          <p:cNvCxnSpPr/>
          <p:nvPr/>
        </p:nvCxnSpPr>
        <p:spPr>
          <a:xfrm>
            <a:off x="6096000" y="6020484"/>
            <a:ext cx="0" cy="54292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43145" y="1184910"/>
            <a:ext cx="2510155" cy="4396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309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 dirty="0" smtClean="0">
                <a:solidFill>
                  <a:srgbClr val="B11016">
                    <a:alpha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 dirty="0">
              <a:solidFill>
                <a:srgbClr val="B11016">
                  <a:alpha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3887" y="2429230"/>
            <a:ext cx="625608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技术分享</a:t>
            </a:r>
            <a:endParaRPr lang="en-US" altLang="zh-CN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0087" y="4368726"/>
            <a:ext cx="5944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有些事，总需要有人去做，我们愿意坚持做自己认为有意义的事。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156848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9566" y="2690154"/>
            <a:ext cx="9420225" cy="1058593"/>
            <a:chOff x="1419566" y="4018232"/>
            <a:chExt cx="9420225" cy="1058593"/>
          </a:xfrm>
        </p:grpSpPr>
        <p:sp>
          <p:nvSpPr>
            <p:cNvPr id="14" name="矩形 13"/>
            <p:cNvSpPr/>
            <p:nvPr/>
          </p:nvSpPr>
          <p:spPr>
            <a:xfrm>
              <a:off x="1419566" y="4018232"/>
              <a:ext cx="9420225" cy="1058593"/>
            </a:xfrm>
            <a:prstGeom prst="rect">
              <a:avLst/>
            </a:prstGeom>
            <a:solidFill>
              <a:srgbClr val="B11016">
                <a:alpha val="2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324186" y="4219754"/>
              <a:ext cx="777257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85000"/>
                    </a:schemeClr>
                  </a:solidFill>
                </a:rPr>
                <a:t>Vue  Vue-cli Vue-router mint-ui</a:t>
              </a:r>
              <a:r>
                <a:rPr lang="zh-CN" altLang="en-US" sz="4000" dirty="0" smtClean="0">
                  <a:solidFill>
                    <a:schemeClr val="bg1">
                      <a:lumMod val="85000"/>
                    </a:schemeClr>
                  </a:solidFill>
                </a:rPr>
                <a:t>。</a:t>
              </a:r>
              <a:endParaRPr lang="zh-CN" altLang="en-US" sz="4000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47755" y="3810609"/>
            <a:ext cx="72774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Vue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全家桶，基本开发框架使用脚手架来基础，组件之间导航使用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Vue-router,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组件快速构建采用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mint-ui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组件库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9566" y="2690154"/>
            <a:ext cx="9420225" cy="1058593"/>
            <a:chOff x="1419566" y="4018232"/>
            <a:chExt cx="9420225" cy="1058593"/>
          </a:xfrm>
        </p:grpSpPr>
        <p:sp>
          <p:nvSpPr>
            <p:cNvPr id="14" name="矩形 13"/>
            <p:cNvSpPr/>
            <p:nvPr/>
          </p:nvSpPr>
          <p:spPr>
            <a:xfrm>
              <a:off x="1419566" y="4018232"/>
              <a:ext cx="9420225" cy="1058593"/>
            </a:xfrm>
            <a:prstGeom prst="rect">
              <a:avLst/>
            </a:prstGeom>
            <a:solidFill>
              <a:srgbClr val="B11016">
                <a:alpha val="2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324186" y="4219754"/>
              <a:ext cx="777257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85000"/>
                    </a:schemeClr>
                  </a:solidFill>
                </a:rPr>
                <a:t>axios mockjs apipost</a:t>
              </a:r>
              <a:r>
                <a:rPr lang="zh-CN" altLang="en-US" sz="4000" dirty="0" smtClean="0">
                  <a:solidFill>
                    <a:schemeClr val="bg1">
                      <a:lumMod val="85000"/>
                    </a:schemeClr>
                  </a:solidFill>
                </a:rPr>
                <a:t>。</a:t>
              </a:r>
              <a:endParaRPr lang="zh-CN" altLang="en-US" sz="4000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47755" y="3810609"/>
            <a:ext cx="72774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与后端交互采用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axios.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前期采用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mockjs 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提供模拟数据，后端接口测试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apipost</a:t>
            </a:r>
            <a:endParaRPr lang="en-US" altLang="zh-CN" sz="2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>
            <a:fillRect/>
          </a:stretch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33569" y="-2110978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B11016">
                    <a:alpha val="10000"/>
                  </a:srgbClr>
                </a:solidFill>
              </a:rPr>
              <a:t>3</a:t>
            </a:r>
            <a:endParaRPr lang="zh-CN" altLang="en-US" dirty="0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4975" y="4368726"/>
            <a:ext cx="609600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1"/>
                </a:solidFill>
              </a:rPr>
              <a:t>近乎狂热的偏执于所有的细节，我们不是在设计一款软件，而是在打磨一件有温度的艺术品。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5" y="2403061"/>
            <a:ext cx="61912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>
                    <a:lumMod val="85000"/>
                  </a:schemeClr>
                </a:solidFill>
              </a:rPr>
              <a:t>精彩展示</a:t>
            </a:r>
            <a:endParaRPr lang="zh-CN" altLang="en-US" sz="96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76632" y="2590800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9742" y="766335"/>
            <a:ext cx="2698354" cy="4758165"/>
            <a:chOff x="547867" y="766335"/>
            <a:chExt cx="2698354" cy="47581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67" y="766335"/>
              <a:ext cx="2698354" cy="475816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9"/>
            <a:stretch>
              <a:fillRect/>
            </a:stretch>
          </p:blipFill>
          <p:spPr>
            <a:xfrm>
              <a:off x="1027732" y="1610840"/>
              <a:ext cx="1738623" cy="297068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63493" y="5626656"/>
            <a:ext cx="2990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外卖主页界面的人性化设计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5985" y="5626656"/>
            <a:ext cx="179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外卖搜索页设计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59487" y="5626656"/>
            <a:ext cx="271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个人中心页面设计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45374" y="5626656"/>
            <a:ext cx="2755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订单列表页面设计</a:t>
            </a:r>
            <a:endParaRPr lang="zh-CN" alt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055772" y="766335"/>
            <a:ext cx="2698354" cy="4758165"/>
            <a:chOff x="9121576" y="766335"/>
            <a:chExt cx="2698354" cy="475816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576" y="766335"/>
              <a:ext cx="2698354" cy="4758165"/>
            </a:xfrm>
            <a:prstGeom prst="rect">
              <a:avLst/>
            </a:prstGeom>
          </p:spPr>
        </p:pic>
        <p:pic>
          <p:nvPicPr>
            <p:cNvPr id="2054" name="Picture 6" descr="http://static.smartisanos.cn/t2/img/os/feature/notes-html-medium_407fb9168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1603" y="1685923"/>
              <a:ext cx="1638300" cy="2895601"/>
            </a:xfrm>
            <a:prstGeom prst="rect">
              <a:avLst/>
            </a:prstGeom>
            <a:noFill/>
          </p:spPr>
        </p:pic>
      </p:grpSp>
      <p:grpSp>
        <p:nvGrpSpPr>
          <p:cNvPr id="3" name="组合 2"/>
          <p:cNvGrpSpPr/>
          <p:nvPr/>
        </p:nvGrpSpPr>
        <p:grpSpPr>
          <a:xfrm>
            <a:off x="8928788" y="766335"/>
            <a:ext cx="2698354" cy="4758165"/>
            <a:chOff x="6184298" y="766335"/>
            <a:chExt cx="2698354" cy="475816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298" y="766335"/>
              <a:ext cx="2698354" cy="4758165"/>
            </a:xfrm>
            <a:prstGeom prst="rect">
              <a:avLst/>
            </a:prstGeom>
          </p:spPr>
        </p:pic>
        <p:pic>
          <p:nvPicPr>
            <p:cNvPr id="1028" name="Picture 4" descr="http://static.smartisanos.cn/t2/img/overview/os/vehicle-mode-large_e27b0d169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918" y="1610840"/>
              <a:ext cx="1763114" cy="3115277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3182757" y="766335"/>
            <a:ext cx="2698354" cy="4758165"/>
            <a:chOff x="3247020" y="766335"/>
            <a:chExt cx="2698354" cy="475816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020" y="766335"/>
              <a:ext cx="2698354" cy="4758165"/>
            </a:xfrm>
            <a:prstGeom prst="rect">
              <a:avLst/>
            </a:prstGeom>
          </p:spPr>
        </p:pic>
        <p:pic>
          <p:nvPicPr>
            <p:cNvPr id="1026" name="Picture 2" descr="http://static.smartisanos.cn/t2/img/os/newfeature/video-and-gif-large_7f3bc1d58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1" b="1375"/>
            <a:stretch>
              <a:fillRect/>
            </a:stretch>
          </p:blipFill>
          <p:spPr bwMode="auto">
            <a:xfrm>
              <a:off x="3716063" y="1610840"/>
              <a:ext cx="1770307" cy="3028950"/>
            </a:xfrm>
            <a:prstGeom prst="rect">
              <a:avLst/>
            </a:prstGeom>
            <a:noFill/>
          </p:spPr>
        </p:pic>
      </p:grp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2005" y="1610995"/>
            <a:ext cx="1686560" cy="3383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651885" y="1685925"/>
            <a:ext cx="1804035" cy="3219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04940" y="1728470"/>
            <a:ext cx="1800225" cy="3176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08160" y="1610995"/>
            <a:ext cx="1866265" cy="33147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PP_MARK_KEY" val="de9a325e-32d1-47a8-8f4e-c588defe51d2"/>
  <p:tag name="COMMONDATA" val="eyJoZGlkIjoiNzg4NGM4ZDg1NzEzNzQ1Y2ZlNzFlZjg3YzljYmZlNTU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>
                <a:lumMod val="8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WPS 演示</Application>
  <PresentationFormat>自定义</PresentationFormat>
  <Paragraphs>94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Segoe UI Light 8</vt:lpstr>
      <vt:lpstr>微软雅黑 Light</vt:lpstr>
      <vt:lpstr>BetaSans Normal</vt:lpstr>
      <vt:lpstr>Menk BudunTig</vt:lpstr>
      <vt:lpstr>Segoe UI</vt:lpstr>
      <vt:lpstr>微软雅黑</vt:lpstr>
      <vt:lpstr>Arial Unicode MS</vt:lpstr>
      <vt:lpstr>Calibri</vt:lpstr>
      <vt:lpstr>方正细等线简体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李翾懿</dc:creator>
  <cp:lastModifiedBy>Lenovo</cp:lastModifiedBy>
  <cp:revision>122</cp:revision>
  <dcterms:created xsi:type="dcterms:W3CDTF">2016-01-04T02:34:00Z</dcterms:created>
  <dcterms:modified xsi:type="dcterms:W3CDTF">2023-08-09T11:11:12Z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CD4DD71430064F99AE83C82562D87C78_12</vt:lpwstr>
  </property>
  <property fmtid="{D5CDD505-2E9C-101B-9397-08002B2CF9AE}" pid="3" name="KSOProductBuildVer">
    <vt:lpwstr>2052-11.1.0.14309</vt:lpwstr>
  </property>
</Properties>
</file>